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88" r:id="rId4"/>
    <p:sldId id="259" r:id="rId5"/>
    <p:sldId id="351" r:id="rId6"/>
    <p:sldId id="261" r:id="rId7"/>
    <p:sldId id="280" r:id="rId8"/>
    <p:sldId id="283" r:id="rId9"/>
    <p:sldId id="281" r:id="rId10"/>
    <p:sldId id="282" r:id="rId11"/>
    <p:sldId id="262" r:id="rId12"/>
    <p:sldId id="321" r:id="rId13"/>
    <p:sldId id="322" r:id="rId14"/>
    <p:sldId id="323" r:id="rId15"/>
    <p:sldId id="324" r:id="rId16"/>
    <p:sldId id="387" r:id="rId17"/>
    <p:sldId id="264" r:id="rId18"/>
    <p:sldId id="284" r:id="rId19"/>
    <p:sldId id="285" r:id="rId20"/>
    <p:sldId id="286" r:id="rId21"/>
    <p:sldId id="287" r:id="rId22"/>
    <p:sldId id="288" r:id="rId23"/>
    <p:sldId id="289" r:id="rId24"/>
    <p:sldId id="265" r:id="rId25"/>
    <p:sldId id="266" r:id="rId26"/>
    <p:sldId id="267" r:id="rId27"/>
    <p:sldId id="268" r:id="rId28"/>
    <p:sldId id="269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70" r:id="rId37"/>
    <p:sldId id="271" r:id="rId38"/>
    <p:sldId id="386" r:id="rId39"/>
    <p:sldId id="272" r:id="rId40"/>
  </p:sldIdLst>
  <p:sldSz cx="18288000" cy="10287000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Montserrat Bold" panose="020B0604020202020204" charset="0"/>
      <p:bold r:id="rId43"/>
    </p:embeddedFont>
    <p:embeddedFont>
      <p:font typeface="Montserrat Ultra-Bold" panose="020B0604020202020204" charset="0"/>
      <p:bold r:id="rId44"/>
    </p:embeddedFont>
    <p:embeddedFont>
      <p:font typeface="Poppins" panose="00000500000000000000" pitchFamily="2" charset="0"/>
      <p:regular r:id="rId45"/>
      <p:bold r:id="rId46"/>
    </p:embeddedFont>
    <p:embeddedFont>
      <p:font typeface="Segoe UI Black" panose="020B0A02040204020203" pitchFamily="34" charset="0"/>
      <p:bold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5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FA397-B44F-44A1-86FA-BFBFDB54B55D}" v="24" dt="2024-12-03T19:30:49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40" d="100"/>
          <a:sy n="40" d="100"/>
        </p:scale>
        <p:origin x="1522" y="758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03/12/2024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8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/>
          </p:cNvSpPr>
          <p:nvPr/>
        </p:nvSpPr>
        <p:spPr>
          <a:xfrm>
            <a:off x="5275153" y="3584092"/>
            <a:ext cx="1733820" cy="1195183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0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302114" y="-3009900"/>
            <a:ext cx="6019800" cy="60198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>
                <a:solidFill>
                  <a:srgbClr val="104F55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5223" y="4847331"/>
            <a:ext cx="7853680" cy="185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 dirty="0">
                <a:solidFill>
                  <a:srgbClr val="104F55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MECHSPOT</a:t>
            </a:r>
          </a:p>
        </p:txBody>
      </p:sp>
      <p:pic>
        <p:nvPicPr>
          <p:cNvPr id="21" name="Imagem 20" descr="Desenho de um carro&#10;&#10;Descrição gerada automaticamente com confiança média">
            <a:extLst>
              <a:ext uri="{FF2B5EF4-FFF2-40B4-BE49-F238E27FC236}">
                <a16:creationId xmlns:a16="http://schemas.microsoft.com/office/drawing/2014/main" id="{406DF80B-16B1-0D12-ADD1-6DBC87D01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53" y="3575948"/>
            <a:ext cx="6982511" cy="420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D476CBB7-786E-3F8A-D6EE-29A33D76C4BA}"/>
              </a:ext>
            </a:extLst>
          </p:cNvPr>
          <p:cNvGrpSpPr>
            <a:grpSpLocks noChangeAspect="1"/>
          </p:cNvGrpSpPr>
          <p:nvPr/>
        </p:nvGrpSpPr>
        <p:grpSpPr>
          <a:xfrm>
            <a:off x="-3543300" y="7500733"/>
            <a:ext cx="6019800" cy="6019800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821FCD-B574-7ADC-2C15-AFE60EB87C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FEDC7B7-9509-D870-4E22-B8200E20D6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>
                <a:solidFill>
                  <a:srgbClr val="104F5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669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2703" y="5218430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868" y="321818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26795" y="8742644"/>
            <a:ext cx="8755470" cy="87554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9156" y="2827923"/>
            <a:ext cx="7575189" cy="58397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1602220">
            <a:off x="3465340" y="486147"/>
            <a:ext cx="4589104" cy="3924135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687012" y="1478569"/>
            <a:ext cx="382989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761248"/>
            <a:ext cx="8372903" cy="607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5" b="1">
                <a:solidFill>
                  <a:srgbClr val="104F55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Utilizar sensores de bloqueio em cada um dos boxes de serviço da oficina cliente, para que a partir desse monitoramento de presença ou da falta dela, tenhamos uma melhora na eficiência operacional e na otimização dos processos com base nos dados recolhidos (indicadores KPis) e apresentados para o cliente.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26974800" y="8556625"/>
            <a:ext cx="4726305" cy="19075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8595995" y="7947025"/>
            <a:ext cx="3858895" cy="20218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C090A-BB89-A44A-4031-07A47BAC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F24002-181A-9544-4BF3-291778AB4C70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F95240-09A6-D12C-7A32-D08695DA6128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9703F-5287-58E9-4452-0B057D14BC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1732E4-8DB3-CB06-1A2F-64AAC56FFC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1BF868A-2150-8167-249C-E6F21076F1D7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35AF0C-DA93-DC7B-5AA1-C4B4F06277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7491AB9-D348-9193-6863-6B5EAE82F6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50920-0B7C-0416-7186-097862F6F162}"/>
              </a:ext>
            </a:extLst>
          </p:cNvPr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3175C7-7048-19E3-9346-BF7E0FA686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76A0CE6-50B3-CCD0-A2F5-652859D22B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93B91F-D0B8-F345-2314-67B0568F7543}"/>
              </a:ext>
            </a:extLst>
          </p:cNvPr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9F7248E-1CA7-BAA6-E8C5-AC23B2B02AA5}"/>
                </a:ext>
              </a:extLst>
            </p:cNvPr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2F044F0-2339-A0C2-5D76-5167D41F9B09}"/>
                </a:ext>
              </a:extLst>
            </p:cNvPr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>
            <a:extLst>
              <a:ext uri="{FF2B5EF4-FFF2-40B4-BE49-F238E27FC236}">
                <a16:creationId xmlns:a16="http://schemas.microsoft.com/office/drawing/2014/main" id="{9AFB0C7E-D74E-2103-FC22-9A8F96158FF6}"/>
              </a:ext>
            </a:extLst>
          </p:cNvPr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C756944-ACC1-986C-9FF4-8D1947ACC745}"/>
              </a:ext>
            </a:extLst>
          </p:cNvPr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A465496-C1EA-953A-EC9D-FDB381F04EDF}"/>
                </a:ext>
              </a:extLst>
            </p:cNvPr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DDE8D7F-ADB9-C347-CFFE-3444331139BD}"/>
                  </a:ext>
                </a:extLst>
              </p:cNvPr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5BC6875-63C4-D32C-DA36-524F204314A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6F71936-8F6D-00FC-B3C0-5F00F3680FF4}"/>
                </a:ext>
              </a:extLst>
            </p:cNvPr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0A76822-3F87-738D-6688-75A6D5BDF612}"/>
                  </a:ext>
                </a:extLst>
              </p:cNvPr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4A6632F-0A28-3609-CA73-0439C7DDE0D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097E50E2-4495-39C5-08E7-F8B22FCD60D3}"/>
                </a:ext>
              </a:extLst>
            </p:cNvPr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7C59D9F-3B90-3CA5-E029-6E2DF3899051}"/>
                  </a:ext>
                </a:extLst>
              </p:cNvPr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130D3F25-E6E2-A431-3246-2B06C41FEB2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2D37358-CA3A-1FB1-9766-4E820180E466}"/>
                </a:ext>
              </a:extLst>
            </p:cNvPr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94C4C332-7F2B-7BE3-1335-40FC39BA488A}"/>
                  </a:ext>
                </a:extLst>
              </p:cNvPr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6E19E961-84E5-91D9-A55D-AF9E9C91E02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6AC4FEE7-FD06-0651-4CD4-F859BF4F1482}"/>
                </a:ext>
              </a:extLst>
            </p:cNvPr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D1A856E0-66D7-D9CD-9FF7-FEA81E9CB0E4}"/>
                  </a:ext>
                </a:extLst>
              </p:cNvPr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9938AB-8ACD-D96F-15C9-D120A193986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3AA6AD1-0EF6-E325-89EE-CA1BA0A85D43}"/>
                </a:ext>
              </a:extLst>
            </p:cNvPr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08EBA4E2-7E23-C8AB-05E6-DF19D28E8F31}"/>
                </a:ext>
              </a:extLst>
            </p:cNvPr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383B0946-1145-58E7-C057-EFB0B2192D2A}"/>
                  </a:ext>
                </a:extLst>
              </p:cNvPr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271AFBF8-1D6E-1B73-95A4-4F983DEEE80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712D5B2-BC5C-DEB7-B59C-7997E5A084A7}"/>
                </a:ext>
              </a:extLst>
            </p:cNvPr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1FD8F4B-E263-FBC3-94FA-568950E2A6AE}"/>
                </a:ext>
              </a:extLst>
            </p:cNvPr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16DDDE7-BEFD-C843-AB07-1EC8B9CDBF32}"/>
                </a:ext>
              </a:extLst>
            </p:cNvPr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32B4559-D501-1FC5-BB67-A04F97C7CABE}"/>
                </a:ext>
              </a:extLst>
            </p:cNvPr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EF91563-91F2-8E63-770E-5A29B803D54E}"/>
                </a:ext>
              </a:extLst>
            </p:cNvPr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A23767A0-2B85-9228-28A8-CE76652E7884}"/>
                </a:ext>
              </a:extLst>
            </p:cNvPr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>
                <a:extLst>
                  <a:ext uri="{FF2B5EF4-FFF2-40B4-BE49-F238E27FC236}">
                    <a16:creationId xmlns:a16="http://schemas.microsoft.com/office/drawing/2014/main" id="{D50B5604-CE06-8095-8957-807E543AB984}"/>
                  </a:ext>
                </a:extLst>
              </p:cNvPr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>
                  <a:extLst>
                    <a:ext uri="{FF2B5EF4-FFF2-40B4-BE49-F238E27FC236}">
                      <a16:creationId xmlns:a16="http://schemas.microsoft.com/office/drawing/2014/main" id="{67AB1582-6F7A-3216-EF8B-4BC502295A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>
                  <a:extLst>
                    <a:ext uri="{FF2B5EF4-FFF2-40B4-BE49-F238E27FC236}">
                      <a16:creationId xmlns:a16="http://schemas.microsoft.com/office/drawing/2014/main" id="{09441B7A-ACB0-404A-47D9-775CB88AED0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7B8B73D0-3986-5B8A-6BA6-7734AEA90557}"/>
                  </a:ext>
                </a:extLst>
              </p:cNvPr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687C7B47-2A3F-0FBC-DA53-EE570E666628}"/>
                  </a:ext>
                </a:extLst>
              </p:cNvPr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D083D39C-A0C9-2F82-4D04-2B8BEEF9DB78}"/>
                  </a:ext>
                </a:extLst>
              </p:cNvPr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0EA79B6B-C4B4-08F4-0D25-C4FC2FB7F7B1}"/>
                  </a:ext>
                </a:extLst>
              </p:cNvPr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F597C2DC-AF76-74A6-0982-86DD339BA86A}"/>
                  </a:ext>
                </a:extLst>
              </p:cNvPr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2B166826-BA0A-C907-51CB-13AEFFEB1122}"/>
                  </a:ext>
                </a:extLst>
              </p:cNvPr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B95536D5-CDE4-608E-4FBD-301B707F5717}"/>
                  </a:ext>
                </a:extLst>
              </p:cNvPr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>
                <a:extLst>
                  <a:ext uri="{FF2B5EF4-FFF2-40B4-BE49-F238E27FC236}">
                    <a16:creationId xmlns:a16="http://schemas.microsoft.com/office/drawing/2014/main" id="{E26E2E61-12B4-6EB6-9DEB-9169FC6FE352}"/>
                  </a:ext>
                </a:extLst>
              </p:cNvPr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910B0C2E-953E-B8AA-FA62-D8C34E3A6EB6}"/>
                  </a:ext>
                </a:extLst>
              </p:cNvPr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2CACE881-6239-EF16-A083-DF57F3376EAA}"/>
                </a:ext>
              </a:extLst>
            </p:cNvPr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FE884CE-026E-2C35-A4A0-B745F770D101}"/>
                  </a:ext>
                </a:extLst>
              </p:cNvPr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>
                <a:extLst>
                  <a:ext uri="{FF2B5EF4-FFF2-40B4-BE49-F238E27FC236}">
                    <a16:creationId xmlns:a16="http://schemas.microsoft.com/office/drawing/2014/main" id="{385D690F-8284-5B30-6897-DDCC0D506D2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81994AAA-98EF-D9AC-0C18-A4D279B2EA6B}"/>
                </a:ext>
              </a:extLst>
            </p:cNvPr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72495188-115A-0D7A-EC81-74006BB475A4}"/>
                  </a:ext>
                </a:extLst>
              </p:cNvPr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>
                <a:extLst>
                  <a:ext uri="{FF2B5EF4-FFF2-40B4-BE49-F238E27FC236}">
                    <a16:creationId xmlns:a16="http://schemas.microsoft.com/office/drawing/2014/main" id="{38B8A045-2848-ADF0-332C-F26AB5B827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781D8369-9AB2-620B-9F61-6397567E75F0}"/>
                </a:ext>
              </a:extLst>
            </p:cNvPr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EB32AE5-8B66-0EE9-7FF5-1834BB8F849C}"/>
                </a:ext>
              </a:extLst>
            </p:cNvPr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B365703-B201-20A0-2966-298E4D8AC1E6}"/>
                </a:ext>
              </a:extLst>
            </p:cNvPr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623E3272-2AC6-54E6-31B6-6414A7709AC3}"/>
                </a:ext>
              </a:extLst>
            </p:cNvPr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E81308C-C3C8-BB5B-A884-9005459A975D}"/>
                </a:ext>
              </a:extLst>
            </p:cNvPr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04E74FB1-B648-A7A4-41E4-1ADF900C9B25}"/>
                </a:ext>
              </a:extLst>
            </p:cNvPr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360DA26-AF3C-8A84-5EB4-5A27B1768F96}"/>
                </a:ext>
              </a:extLst>
            </p:cNvPr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A93A4F29-EB36-BEF9-0796-6CE5EAD2BB3D}"/>
                </a:ext>
              </a:extLst>
            </p:cNvPr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D62633E-C698-E309-891D-DC65C204E344}"/>
                </a:ext>
              </a:extLst>
            </p:cNvPr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659F4A2-889A-5841-3D3B-FE847177B390}"/>
                </a:ext>
              </a:extLst>
            </p:cNvPr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04715D5F-A876-72F0-C872-19C6A9BECD83}"/>
                </a:ext>
              </a:extLst>
            </p:cNvPr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>
              <a:extLst>
                <a:ext uri="{FF2B5EF4-FFF2-40B4-BE49-F238E27FC236}">
                  <a16:creationId xmlns:a16="http://schemas.microsoft.com/office/drawing/2014/main" id="{3E6A8F19-62FE-0503-591C-8AC6A0B0F627}"/>
                </a:ext>
              </a:extLst>
            </p:cNvPr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158EB316-0A4A-21A4-D430-5F28F0B7F6E9}"/>
                  </a:ext>
                </a:extLst>
              </p:cNvPr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>
                <a:extLst>
                  <a:ext uri="{FF2B5EF4-FFF2-40B4-BE49-F238E27FC236}">
                    <a16:creationId xmlns:a16="http://schemas.microsoft.com/office/drawing/2014/main" id="{AD659102-DCE2-FAC8-AA1A-A1CDE2A0D376}"/>
                  </a:ext>
                </a:extLst>
              </p:cNvPr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552F7E07-AD92-A072-324E-6B7582316E4A}"/>
                </a:ext>
              </a:extLst>
            </p:cNvPr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45B7E665-353E-96A7-50C0-CFA41FAF0588}"/>
                </a:ext>
              </a:extLst>
            </p:cNvPr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FB2201D0-33CA-5AE0-BCBC-5C4F978097B2}"/>
                </a:ext>
              </a:extLst>
            </p:cNvPr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D8FE0827-22EF-0F6E-2443-649B9941A416}"/>
                </a:ext>
              </a:extLst>
            </p:cNvPr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>
              <a:extLst>
                <a:ext uri="{FF2B5EF4-FFF2-40B4-BE49-F238E27FC236}">
                  <a16:creationId xmlns:a16="http://schemas.microsoft.com/office/drawing/2014/main" id="{E3D9316D-ABCE-1C0B-CCDE-97338379CEE8}"/>
                </a:ext>
              </a:extLst>
            </p:cNvPr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DC3118A1-4231-17D7-7A5D-9F0FDB724D40}"/>
                </a:ext>
              </a:extLst>
            </p:cNvPr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806EC46B-0134-79E4-3602-6A6520BB4F83}"/>
                </a:ext>
              </a:extLst>
            </p:cNvPr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>
              <a:extLst>
                <a:ext uri="{FF2B5EF4-FFF2-40B4-BE49-F238E27FC236}">
                  <a16:creationId xmlns:a16="http://schemas.microsoft.com/office/drawing/2014/main" id="{3339F3BA-B3BB-C213-F7CC-76EA2AB807BB}"/>
                </a:ext>
              </a:extLst>
            </p:cNvPr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4C3EEFA0-7C2D-4528-AB3A-102AF34FE94E}"/>
                </a:ext>
              </a:extLst>
            </p:cNvPr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>
              <a:extLst>
                <a:ext uri="{FF2B5EF4-FFF2-40B4-BE49-F238E27FC236}">
                  <a16:creationId xmlns:a16="http://schemas.microsoft.com/office/drawing/2014/main" id="{D5F0C209-7CFB-07F5-C8DC-2D0BDDC519AB}"/>
                </a:ext>
              </a:extLst>
            </p:cNvPr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>
              <a:extLst>
                <a:ext uri="{FF2B5EF4-FFF2-40B4-BE49-F238E27FC236}">
                  <a16:creationId xmlns:a16="http://schemas.microsoft.com/office/drawing/2014/main" id="{6B17DF64-2BC2-ACC4-7CD0-4F635A2F9DCC}"/>
                </a:ext>
              </a:extLst>
            </p:cNvPr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F8C07531-7E15-105E-F45F-BEFD6773E901}"/>
                </a:ext>
              </a:extLst>
            </p:cNvPr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>
              <a:extLst>
                <a:ext uri="{FF2B5EF4-FFF2-40B4-BE49-F238E27FC236}">
                  <a16:creationId xmlns:a16="http://schemas.microsoft.com/office/drawing/2014/main" id="{3DCBA05D-3A55-F093-38A0-5A589D794CB9}"/>
                </a:ext>
              </a:extLst>
            </p:cNvPr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>
              <a:extLst>
                <a:ext uri="{FF2B5EF4-FFF2-40B4-BE49-F238E27FC236}">
                  <a16:creationId xmlns:a16="http://schemas.microsoft.com/office/drawing/2014/main" id="{C24CB91F-94DB-04DC-B15F-A77B741FDDFC}"/>
                </a:ext>
              </a:extLst>
            </p:cNvPr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87786966-236F-9A5C-A2F4-AA5C0A3FF03E}"/>
                </a:ext>
              </a:extLst>
            </p:cNvPr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>
              <a:extLst>
                <a:ext uri="{FF2B5EF4-FFF2-40B4-BE49-F238E27FC236}">
                  <a16:creationId xmlns:a16="http://schemas.microsoft.com/office/drawing/2014/main" id="{3730371A-B899-4C49-8065-FF75067FAABE}"/>
                </a:ext>
              </a:extLst>
            </p:cNvPr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A5344851-7AF0-472A-AA1D-37FEE7DA83F2}"/>
                </a:ext>
              </a:extLst>
            </p:cNvPr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5FB0F754-449B-AA56-CFEE-87E1F2140D22}"/>
                  </a:ext>
                </a:extLst>
              </p:cNvPr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36F7AF75-69CE-999D-3910-2CEC814E9D5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C3F2983C-9922-4258-3533-67440F2A6641}"/>
                </a:ext>
              </a:extLst>
            </p:cNvPr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2A1C78B6-251C-9A23-4AD3-5DC578C5C2CE}"/>
                </a:ext>
              </a:extLst>
            </p:cNvPr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4EDC12D2-2AEF-2D88-A05C-6A1A4C27757E}"/>
                </a:ext>
              </a:extLst>
            </p:cNvPr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2167A6D3-321F-7E77-FB37-57E783EBEB44}"/>
                </a:ext>
              </a:extLst>
            </p:cNvPr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9CF33085-E00E-4DFC-1792-DF50DB962712}"/>
              </a:ext>
            </a:extLst>
          </p:cNvPr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66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94751" y="-1562067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806" y="3329571"/>
            <a:ext cx="2873469" cy="2873469"/>
            <a:chOff x="123896" y="-328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23896" y="-32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26307" y="6029402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71420" y="3330730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59226" y="6013000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42547" y="3348280"/>
            <a:ext cx="2873469" cy="2873469"/>
            <a:chOff x="-217574" y="-85893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-217574" y="-8589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INTEGRANTES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020906" y="1790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  <p:sp>
        <p:nvSpPr>
          <p:cNvPr id="25" name="Freeform 18"/>
          <p:cNvSpPr/>
          <p:nvPr/>
        </p:nvSpPr>
        <p:spPr>
          <a:xfrm>
            <a:off x="7620140" y="-2324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19"/>
          <p:cNvSpPr/>
          <p:nvPr/>
        </p:nvSpPr>
        <p:spPr>
          <a:xfrm>
            <a:off x="2766275" y="11544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656970" y="558821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2195410" y="3351998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1151465" y="1083747"/>
            <a:ext cx="322868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SPRINTS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9235" y="9248775"/>
            <a:ext cx="122809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5695763" y="3403982"/>
            <a:ext cx="6896473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SITE INSTITUCIONAL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73780" y="9099550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11</a:t>
            </a:r>
          </a:p>
        </p:txBody>
      </p:sp>
      <p:sp>
        <p:nvSpPr>
          <p:cNvPr id="21" name="Freeform 9"/>
          <p:cNvSpPr/>
          <p:nvPr/>
        </p:nvSpPr>
        <p:spPr>
          <a:xfrm>
            <a:off x="18821441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19"/>
          <p:cNvSpPr/>
          <p:nvPr/>
        </p:nvSpPr>
        <p:spPr>
          <a:xfrm>
            <a:off x="2362415" y="10782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18"/>
          <p:cNvSpPr/>
          <p:nvPr/>
        </p:nvSpPr>
        <p:spPr>
          <a:xfrm>
            <a:off x="7620140" y="-2705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6080" y="-82733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2592237" y="-5369686"/>
            <a:ext cx="6398386" cy="63983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89490" y="5771657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29836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197350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DASHBOARD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912926" y="-1756553"/>
            <a:ext cx="4736312" cy="47363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667189" y="9258300"/>
            <a:ext cx="9696033" cy="96960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13225" y="9099550"/>
            <a:ext cx="12128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043" y="5143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283240" y="-3109868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86400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613275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114B51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ARDUÍNO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0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61130" y="9099550"/>
            <a:ext cx="129413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15" name="Freeform 9"/>
          <p:cNvSpPr/>
          <p:nvPr/>
        </p:nvSpPr>
        <p:spPr>
          <a:xfrm>
            <a:off x="19126241" y="4542155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381000" y="-17907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0D117-407B-59C3-8CA6-96B0F8A3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7AD2E62-AF91-F0DA-D9A1-1C7BD8B6485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CC7BB-11BF-E1D7-0533-D6BFE126F4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7B50D5-DE8C-FC8D-0E5C-BF33BBA75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939AD80-BF7C-3378-5911-49185D51B91F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3DBB158-4609-D6AA-FD35-5B68F964C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4C89E18-DC58-E602-ACC2-01E45D7AE6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2299D62A-BE3A-239D-C4C7-31C9926347BD}"/>
              </a:ext>
            </a:extLst>
          </p:cNvPr>
          <p:cNvSpPr txBox="1"/>
          <p:nvPr/>
        </p:nvSpPr>
        <p:spPr>
          <a:xfrm>
            <a:off x="836374" y="1151950"/>
            <a:ext cx="8665174" cy="2120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CRESCIMENTO DAS VENDAS</a:t>
            </a:r>
          </a:p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DE VEÍCULOS</a:t>
            </a:r>
          </a:p>
          <a:p>
            <a:pPr algn="ctr">
              <a:lnSpc>
                <a:spcPts val="4340"/>
              </a:lnSpc>
            </a:pPr>
            <a:r>
              <a:rPr lang="en-US" sz="31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NOS ÚLTIMOS ANOS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0EC2A0E-7B38-BCE5-5370-545D5065CA06}"/>
              </a:ext>
            </a:extLst>
          </p:cNvPr>
          <p:cNvSpPr>
            <a:spLocks noChangeAspect="1"/>
          </p:cNvSpPr>
          <p:nvPr/>
        </p:nvSpPr>
        <p:spPr>
          <a:xfrm>
            <a:off x="870672" y="3132338"/>
            <a:ext cx="8630875" cy="6054436"/>
          </a:xfrm>
          <a:custGeom>
            <a:avLst/>
            <a:gdLst/>
            <a:ahLst/>
            <a:cxnLst/>
            <a:rect l="l" t="t" r="r" b="b"/>
            <a:pathLst>
              <a:path w="9132743" h="6406489">
                <a:moveTo>
                  <a:pt x="0" y="0"/>
                </a:moveTo>
                <a:lnTo>
                  <a:pt x="9132744" y="0"/>
                </a:lnTo>
                <a:lnTo>
                  <a:pt x="9132744" y="6406489"/>
                </a:lnTo>
                <a:lnTo>
                  <a:pt x="0" y="640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78" t="-4949" r="-15835" b="-25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CABFAFD-355F-B049-C119-4CF3B1EE55CA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98A0F-E2B7-E07A-801B-FF6F5A97FC94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10412451" y="1156624"/>
            <a:ext cx="6015675" cy="1679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/>
          <p:cNvSpPr>
            <a:spLocks noChangeAspect="1"/>
          </p:cNvSpPr>
          <p:nvPr/>
        </p:nvSpPr>
        <p:spPr>
          <a:xfrm>
            <a:off x="10024682" y="3132338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404652C-7733-F51A-BCE3-026114AEB793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1FDF3-07CC-5B12-C171-ADD8EB3AA357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6942D1-8A8E-A774-CAAA-354892FFA4CE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924800" y="216535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8077200" y="20193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4343400" y="-10400665"/>
            <a:ext cx="26248995" cy="18534380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4953000" y="-11772900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14858365" y="-12381865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9306" y="55487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908097" y="-2704833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61756" y="900100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43070" y="3543527"/>
            <a:ext cx="2631748" cy="2631748"/>
          </a:xfrm>
          <a:custGeom>
            <a:avLst/>
            <a:gdLst/>
            <a:ahLst/>
            <a:cxnLst/>
            <a:rect l="l" t="t" r="r" b="b"/>
            <a:pathLst>
              <a:path w="2631748" h="2631748">
                <a:moveTo>
                  <a:pt x="0" y="0"/>
                </a:moveTo>
                <a:lnTo>
                  <a:pt x="2631749" y="0"/>
                </a:lnTo>
                <a:lnTo>
                  <a:pt x="2631749" y="2631749"/>
                </a:lnTo>
                <a:lnTo>
                  <a:pt x="0" y="263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7259300" y="-336841"/>
            <a:ext cx="3748808" cy="37488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5820" y="1797933"/>
            <a:ext cx="13536360" cy="61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O QUE É UMA </a:t>
            </a:r>
            <a:r>
              <a:rPr lang="en-US" sz="569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MÁQUINA VIRTUAL</a:t>
            </a: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?</a:t>
            </a: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 PARA QUE ELA SERVE?</a:t>
            </a:r>
          </a:p>
        </p:txBody>
      </p:sp>
      <p:sp>
        <p:nvSpPr>
          <p:cNvPr id="17" name="Freeform 17"/>
          <p:cNvSpPr/>
          <p:nvPr/>
        </p:nvSpPr>
        <p:spPr>
          <a:xfrm>
            <a:off x="9144000" y="3498895"/>
            <a:ext cx="2803960" cy="2721013"/>
          </a:xfrm>
          <a:custGeom>
            <a:avLst/>
            <a:gdLst/>
            <a:ahLst/>
            <a:cxnLst/>
            <a:rect l="l" t="t" r="r" b="b"/>
            <a:pathLst>
              <a:path w="2803960" h="2721013">
                <a:moveTo>
                  <a:pt x="0" y="0"/>
                </a:moveTo>
                <a:lnTo>
                  <a:pt x="2803960" y="0"/>
                </a:lnTo>
                <a:lnTo>
                  <a:pt x="2803960" y="2721013"/>
                </a:lnTo>
                <a:lnTo>
                  <a:pt x="0" y="272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11290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10524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8242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7476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  <p:sp>
        <p:nvSpPr>
          <p:cNvPr id="20" name="Freeform 8"/>
          <p:cNvSpPr/>
          <p:nvPr/>
        </p:nvSpPr>
        <p:spPr>
          <a:xfrm>
            <a:off x="7604775" y="1070616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2593476"/>
            <a:ext cx="12063746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2911" y="4598318"/>
            <a:ext cx="8842178" cy="9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562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6566" y="4588793"/>
            <a:ext cx="417453" cy="9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58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486" y="3617576"/>
            <a:ext cx="4247028" cy="4247028"/>
          </a:xfrm>
          <a:custGeom>
            <a:avLst/>
            <a:gdLst/>
            <a:ahLst/>
            <a:cxnLst/>
            <a:rect l="l" t="t" r="r" b="b"/>
            <a:pathLst>
              <a:path w="4247028" h="4247028">
                <a:moveTo>
                  <a:pt x="0" y="0"/>
                </a:moveTo>
                <a:lnTo>
                  <a:pt x="4247028" y="0"/>
                </a:lnTo>
                <a:lnTo>
                  <a:pt x="4247028" y="4247028"/>
                </a:lnTo>
                <a:lnTo>
                  <a:pt x="0" y="424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41347" y="9104077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7"/>
          <p:cNvSpPr txBox="1"/>
          <p:nvPr/>
        </p:nvSpPr>
        <p:spPr>
          <a:xfrm>
            <a:off x="2039620" y="3009900"/>
            <a:ext cx="1137221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Cenário de oportunidade e crescimento</a:t>
            </a:r>
          </a:p>
        </p:txBody>
      </p:sp>
      <p:sp>
        <p:nvSpPr>
          <p:cNvPr id="20" name="Freeform 18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19"/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2039620" y="4686300"/>
            <a:ext cx="962723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Dificuldade de lidar com os problemas do setor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2055495" y="6435090"/>
            <a:ext cx="12162155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Gerando ociosidade de até 50% e consequentemente perdendo sua  produtividade e lucratividade 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465645" y="1068774"/>
            <a:ext cx="1489450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O que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podemos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entender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a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partir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desses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dados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" name="Group 8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1" name="Group 11"/>
          <p:cNvGrpSpPr/>
          <p:nvPr/>
        </p:nvGrpSpPr>
        <p:grpSpPr>
          <a:xfrm>
            <a:off x="17558596" y="549694"/>
            <a:ext cx="2088165" cy="2088165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54062" y="16383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0303" y="17907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1703" y="19431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268" y="53721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6633" y="687451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7903" y="331470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7712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503" y="3249295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1060</Words>
  <Application>Microsoft Office PowerPoint</Application>
  <PresentationFormat>Personalizar</PresentationFormat>
  <Paragraphs>208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50" baseType="lpstr">
      <vt:lpstr>Arial</vt:lpstr>
      <vt:lpstr>Calibri</vt:lpstr>
      <vt:lpstr>Montserrat Bold</vt:lpstr>
      <vt:lpstr>Montserrat Ultra-Bold</vt:lpstr>
      <vt:lpstr>Proxima Nova</vt:lpstr>
      <vt:lpstr>Poppins</vt:lpstr>
      <vt:lpstr>Arial Black</vt:lpstr>
      <vt:lpstr>Lovelo</vt:lpstr>
      <vt:lpstr>Segoe UI Black</vt:lpstr>
      <vt:lpstr>Proxima Nova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>brito 7802</dc:creator>
  <cp:lastModifiedBy>brito 7802</cp:lastModifiedBy>
  <cp:revision>14</cp:revision>
  <dcterms:created xsi:type="dcterms:W3CDTF">2006-08-16T00:00:00Z</dcterms:created>
  <dcterms:modified xsi:type="dcterms:W3CDTF">2024-12-03T19:41:07Z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